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19"/>
  </p:notesMasterIdLst>
  <p:sldIdLst>
    <p:sldId id="256" r:id="rId2"/>
    <p:sldId id="271" r:id="rId3"/>
    <p:sldId id="257" r:id="rId4"/>
    <p:sldId id="259" r:id="rId5"/>
    <p:sldId id="272" r:id="rId6"/>
    <p:sldId id="258" r:id="rId7"/>
    <p:sldId id="260" r:id="rId8"/>
    <p:sldId id="261" r:id="rId9"/>
    <p:sldId id="262" r:id="rId10"/>
    <p:sldId id="263" r:id="rId11"/>
    <p:sldId id="265" r:id="rId12"/>
    <p:sldId id="264" r:id="rId13"/>
    <p:sldId id="270" r:id="rId14"/>
    <p:sldId id="266" r:id="rId15"/>
    <p:sldId id="267" r:id="rId16"/>
    <p:sldId id="268" r:id="rId17"/>
    <p:sldId id="269" r:id="rId18"/>
  </p:sldIdLst>
  <p:sldSz cx="12192000" cy="6858000"/>
  <p:notesSz cx="6735763" cy="986948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C4ED"/>
    <a:srgbClr val="F3F74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681" autoAdjust="0"/>
    <p:restoredTop sz="94660"/>
  </p:normalViewPr>
  <p:slideViewPr>
    <p:cSldViewPr snapToGrid="0">
      <p:cViewPr varScale="1">
        <p:scale>
          <a:sx n="75" d="100"/>
          <a:sy n="75" d="100"/>
        </p:scale>
        <p:origin x="-96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590F0-E953-4431-B5BC-5F0E08FE7FD0}" type="doc">
      <dgm:prSet loTypeId="urn:microsoft.com/office/officeart/2005/8/layout/radial1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8FE5F98-8953-4C3C-9077-7961286EC7A7}">
      <dgm:prSet phldrT="[Текст]"/>
      <dgm:spPr>
        <a:solidFill>
          <a:schemeClr val="accent1">
            <a:lumMod val="40000"/>
            <a:lumOff val="60000"/>
          </a:schemeClr>
        </a:solidFill>
        <a:effectLst>
          <a:outerShdw blurRad="50800" dist="50800" dir="5400000" algn="ctr" rotWithShape="0">
            <a:schemeClr val="accent2">
              <a:lumMod val="50000"/>
            </a:schemeClr>
          </a:outerShdw>
        </a:effectLst>
      </dgm:spPr>
      <dgm:t>
        <a:bodyPr/>
        <a:lstStyle/>
        <a:p>
          <a:r>
            <a:rPr lang="ru-RU" b="1" dirty="0" smtClean="0">
              <a:solidFill>
                <a:schemeClr val="accent2">
                  <a:lumMod val="50000"/>
                </a:schemeClr>
              </a:solidFill>
              <a:effectLst/>
            </a:rPr>
            <a:t>ФОРМЫ ВЗАИМОДЕЙСТВИЯ С РОДИТЕЛЯМИ В Консультационном центре</a:t>
          </a:r>
          <a:endParaRPr lang="ru-RU" b="1" dirty="0"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649CAD74-8F34-4802-A60F-5520821A9832}" type="parTrans" cxnId="{743A4125-3776-412D-8DAB-DD7F762FBACE}">
      <dgm:prSet/>
      <dgm:spPr/>
      <dgm:t>
        <a:bodyPr/>
        <a:lstStyle/>
        <a:p>
          <a:endParaRPr lang="ru-RU"/>
        </a:p>
      </dgm:t>
    </dgm:pt>
    <dgm:pt modelId="{B56D80F9-70CF-46DD-80AD-DF9B7D4812B4}" type="sibTrans" cxnId="{743A4125-3776-412D-8DAB-DD7F762FBACE}">
      <dgm:prSet/>
      <dgm:spPr/>
      <dgm:t>
        <a:bodyPr/>
        <a:lstStyle/>
        <a:p>
          <a:endParaRPr lang="ru-RU"/>
        </a:p>
      </dgm:t>
    </dgm:pt>
    <dgm:pt modelId="{6BD33AB6-15A9-4066-B8BE-9E71831B99A0}">
      <dgm:prSet phldrT="[Текст]" custT="1"/>
      <dgm:spPr>
        <a:solidFill>
          <a:schemeClr val="accent1">
            <a:lumMod val="40000"/>
            <a:lumOff val="60000"/>
          </a:schemeClr>
        </a:solidFill>
        <a:effectLst>
          <a:outerShdw blurRad="50800" dist="50800" dir="5400000" algn="ctr" rotWithShape="0">
            <a:schemeClr val="accent2">
              <a:lumMod val="50000"/>
            </a:schemeClr>
          </a:outerShdw>
        </a:effectLst>
      </dgm:spPr>
      <dgm:t>
        <a:bodyPr/>
        <a:lstStyle/>
        <a:p>
          <a:r>
            <a:rPr lang="ru-RU" sz="2400" b="1" dirty="0" smtClean="0">
              <a:solidFill>
                <a:schemeClr val="accent2">
                  <a:lumMod val="50000"/>
                </a:schemeClr>
              </a:solidFill>
              <a:effectLst/>
            </a:rPr>
            <a:t>Диагностическая </a:t>
          </a:r>
          <a:endParaRPr lang="ru-RU" sz="2400" b="1" dirty="0"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39640795-4032-4B7A-B3F0-4F067351D3F1}" type="parTrans" cxnId="{95A2C9E0-CE23-48D9-9965-5C87E30F145F}">
      <dgm:prSet/>
      <dgm:spPr/>
      <dgm:t>
        <a:bodyPr/>
        <a:lstStyle/>
        <a:p>
          <a:endParaRPr lang="ru-RU"/>
        </a:p>
      </dgm:t>
    </dgm:pt>
    <dgm:pt modelId="{BF9774A1-9730-4B45-8AFA-59D330ECFE97}" type="sibTrans" cxnId="{95A2C9E0-CE23-48D9-9965-5C87E30F145F}">
      <dgm:prSet/>
      <dgm:spPr/>
      <dgm:t>
        <a:bodyPr/>
        <a:lstStyle/>
        <a:p>
          <a:endParaRPr lang="ru-RU"/>
        </a:p>
      </dgm:t>
    </dgm:pt>
    <dgm:pt modelId="{770905E3-A9BF-4B6A-B18C-F755313E0668}">
      <dgm:prSet phldrT="[Текст]" custT="1"/>
      <dgm:spPr>
        <a:solidFill>
          <a:schemeClr val="accent1">
            <a:lumMod val="40000"/>
            <a:lumOff val="60000"/>
          </a:schemeClr>
        </a:solidFill>
        <a:effectLst>
          <a:outerShdw blurRad="50800" dist="50800" dir="5400000" algn="ctr" rotWithShape="0">
            <a:schemeClr val="accent2">
              <a:lumMod val="50000"/>
            </a:schemeClr>
          </a:outerShdw>
        </a:effectLst>
      </dgm:spPr>
      <dgm:t>
        <a:bodyPr/>
        <a:lstStyle/>
        <a:p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effectLst/>
            </a:rPr>
            <a:t>Психолого-педагогическая</a:t>
          </a:r>
          <a:endParaRPr lang="ru-RU" sz="1800" b="1" dirty="0"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DBA8BFCE-B456-4723-AC53-88ED2D161E37}" type="parTrans" cxnId="{0068F01B-F603-4467-A277-1B430AB4C21A}">
      <dgm:prSet/>
      <dgm:spPr/>
      <dgm:t>
        <a:bodyPr/>
        <a:lstStyle/>
        <a:p>
          <a:endParaRPr lang="ru-RU"/>
        </a:p>
      </dgm:t>
    </dgm:pt>
    <dgm:pt modelId="{480A235D-2A1B-4E2A-9E21-5307BEB11C52}" type="sibTrans" cxnId="{0068F01B-F603-4467-A277-1B430AB4C21A}">
      <dgm:prSet/>
      <dgm:spPr/>
      <dgm:t>
        <a:bodyPr/>
        <a:lstStyle/>
        <a:p>
          <a:endParaRPr lang="ru-RU"/>
        </a:p>
      </dgm:t>
    </dgm:pt>
    <dgm:pt modelId="{D2599BA7-E745-4A19-A5C3-3BEDC0CEE812}">
      <dgm:prSet phldrT="[Текст]" custT="1"/>
      <dgm:spPr>
        <a:solidFill>
          <a:schemeClr val="accent1">
            <a:lumMod val="40000"/>
            <a:lumOff val="60000"/>
          </a:schemeClr>
        </a:solidFill>
        <a:effectLst>
          <a:outerShdw blurRad="50800" dist="50800" dir="5400000" algn="ctr" rotWithShape="0">
            <a:schemeClr val="accent2">
              <a:lumMod val="50000"/>
            </a:schemeClr>
          </a:outerShdw>
        </a:effectLst>
      </dgm:spPr>
      <dgm:t>
        <a:bodyPr/>
        <a:lstStyle/>
        <a:p>
          <a:r>
            <a:rPr lang="ru-RU" sz="2400" b="1" dirty="0" smtClean="0">
              <a:solidFill>
                <a:schemeClr val="accent2">
                  <a:lumMod val="50000"/>
                </a:schemeClr>
              </a:solidFill>
              <a:effectLst/>
            </a:rPr>
            <a:t>Консультативная</a:t>
          </a:r>
          <a:r>
            <a:rPr lang="ru-RU" sz="2400" dirty="0" smtClean="0">
              <a:solidFill>
                <a:schemeClr val="accent2">
                  <a:lumMod val="50000"/>
                </a:schemeClr>
              </a:solidFill>
              <a:effectLst/>
            </a:rPr>
            <a:t> </a:t>
          </a:r>
          <a:endParaRPr lang="ru-RU" sz="2400" dirty="0"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F9841907-387F-4A57-B6F0-53B041E90193}" type="parTrans" cxnId="{E5E1D0A0-A0EC-4B29-AC00-9EFF79CEA621}">
      <dgm:prSet/>
      <dgm:spPr/>
      <dgm:t>
        <a:bodyPr/>
        <a:lstStyle/>
        <a:p>
          <a:endParaRPr lang="ru-RU"/>
        </a:p>
      </dgm:t>
    </dgm:pt>
    <dgm:pt modelId="{ED600FFB-3FFA-4437-B384-EC4299D81CA0}" type="sibTrans" cxnId="{E5E1D0A0-A0EC-4B29-AC00-9EFF79CEA621}">
      <dgm:prSet/>
      <dgm:spPr/>
      <dgm:t>
        <a:bodyPr/>
        <a:lstStyle/>
        <a:p>
          <a:endParaRPr lang="ru-RU"/>
        </a:p>
      </dgm:t>
    </dgm:pt>
    <dgm:pt modelId="{709F8EBE-82DB-4462-816D-E5969E1E83F6}">
      <dgm:prSet phldrT="[Текст]" custT="1"/>
      <dgm:spPr>
        <a:solidFill>
          <a:schemeClr val="accent1">
            <a:lumMod val="40000"/>
            <a:lumOff val="60000"/>
          </a:schemeClr>
        </a:solidFill>
        <a:effectLst>
          <a:outerShdw blurRad="50800" dist="50800" dir="5400000" algn="ctr" rotWithShape="0">
            <a:schemeClr val="accent2">
              <a:lumMod val="50000"/>
            </a:schemeClr>
          </a:outerShdw>
        </a:effectLst>
      </dgm:spPr>
      <dgm:t>
        <a:bodyPr/>
        <a:lstStyle/>
        <a:p>
          <a:r>
            <a:rPr lang="ru-RU" sz="1800" b="1" dirty="0" smtClean="0">
              <a:solidFill>
                <a:schemeClr val="accent2">
                  <a:lumMod val="50000"/>
                </a:schemeClr>
              </a:solidFill>
              <a:effectLst/>
            </a:rPr>
            <a:t>Информационно-просветительская</a:t>
          </a:r>
          <a:endParaRPr lang="ru-RU" sz="1800" b="1" dirty="0"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B7847B63-30EB-4498-B1AF-0F0F1794963B}" type="parTrans" cxnId="{1FAAC796-80EF-497E-9527-E9FE5B76D09A}">
      <dgm:prSet/>
      <dgm:spPr/>
      <dgm:t>
        <a:bodyPr/>
        <a:lstStyle/>
        <a:p>
          <a:endParaRPr lang="ru-RU"/>
        </a:p>
      </dgm:t>
    </dgm:pt>
    <dgm:pt modelId="{86133F80-983E-4FD1-865D-B43F69AA14BE}" type="sibTrans" cxnId="{1FAAC796-80EF-497E-9527-E9FE5B76D09A}">
      <dgm:prSet/>
      <dgm:spPr/>
      <dgm:t>
        <a:bodyPr/>
        <a:lstStyle/>
        <a:p>
          <a:endParaRPr lang="ru-RU"/>
        </a:p>
      </dgm:t>
    </dgm:pt>
    <dgm:pt modelId="{394A7737-AD37-44B3-97AD-F8D46B27BC5A}" type="pres">
      <dgm:prSet presAssocID="{F3D590F0-E953-4431-B5BC-5F0E08FE7FD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5066ED-43B6-49CF-92BE-D72A91CFBC5D}" type="pres">
      <dgm:prSet presAssocID="{88FE5F98-8953-4C3C-9077-7961286EC7A7}" presName="centerShape" presStyleLbl="node0" presStyleIdx="0" presStyleCnt="1" custScaleX="283029" custScaleY="108462"/>
      <dgm:spPr/>
      <dgm:t>
        <a:bodyPr/>
        <a:lstStyle/>
        <a:p>
          <a:endParaRPr lang="ru-RU"/>
        </a:p>
      </dgm:t>
    </dgm:pt>
    <dgm:pt modelId="{66922CA6-866B-4BDC-9DA9-A206BA5DB33B}" type="pres">
      <dgm:prSet presAssocID="{39640795-4032-4B7A-B3F0-4F067351D3F1}" presName="Name9" presStyleLbl="parChTrans1D2" presStyleIdx="0" presStyleCnt="4"/>
      <dgm:spPr/>
      <dgm:t>
        <a:bodyPr/>
        <a:lstStyle/>
        <a:p>
          <a:endParaRPr lang="ru-RU"/>
        </a:p>
      </dgm:t>
    </dgm:pt>
    <dgm:pt modelId="{352BFA99-40B0-4B65-B11C-3B3D18D6299D}" type="pres">
      <dgm:prSet presAssocID="{39640795-4032-4B7A-B3F0-4F067351D3F1}" presName="connTx" presStyleLbl="parChTrans1D2" presStyleIdx="0" presStyleCnt="4"/>
      <dgm:spPr/>
      <dgm:t>
        <a:bodyPr/>
        <a:lstStyle/>
        <a:p>
          <a:endParaRPr lang="ru-RU"/>
        </a:p>
      </dgm:t>
    </dgm:pt>
    <dgm:pt modelId="{626F278A-5FB5-4D01-B854-F9A59E5BB8E6}" type="pres">
      <dgm:prSet presAssocID="{6BD33AB6-15A9-4066-B8BE-9E71831B99A0}" presName="node" presStyleLbl="node1" presStyleIdx="0" presStyleCnt="4" custScaleX="204656" custRadScaleRad="1006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19867E-3519-4949-8D8F-D634E2340DA3}" type="pres">
      <dgm:prSet presAssocID="{DBA8BFCE-B456-4723-AC53-88ED2D161E37}" presName="Name9" presStyleLbl="parChTrans1D2" presStyleIdx="1" presStyleCnt="4"/>
      <dgm:spPr/>
      <dgm:t>
        <a:bodyPr/>
        <a:lstStyle/>
        <a:p>
          <a:endParaRPr lang="ru-RU"/>
        </a:p>
      </dgm:t>
    </dgm:pt>
    <dgm:pt modelId="{B75E7931-3407-43DA-9E36-BE08C99D1C59}" type="pres">
      <dgm:prSet presAssocID="{DBA8BFCE-B456-4723-AC53-88ED2D161E37}" presName="connTx" presStyleLbl="parChTrans1D2" presStyleIdx="1" presStyleCnt="4"/>
      <dgm:spPr/>
      <dgm:t>
        <a:bodyPr/>
        <a:lstStyle/>
        <a:p>
          <a:endParaRPr lang="ru-RU"/>
        </a:p>
      </dgm:t>
    </dgm:pt>
    <dgm:pt modelId="{2BCBFCC8-A3BB-4496-8DC3-71F13F661AB8}" type="pres">
      <dgm:prSet presAssocID="{770905E3-A9BF-4B6A-B18C-F755313E0668}" presName="node" presStyleLbl="node1" presStyleIdx="1" presStyleCnt="4" custScaleX="139806" custRadScaleRad="209920" custRadScaleInc="-2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E7ECA-2FC5-4C96-8C38-2D9E3781DEE5}" type="pres">
      <dgm:prSet presAssocID="{F9841907-387F-4A57-B6F0-53B041E90193}" presName="Name9" presStyleLbl="parChTrans1D2" presStyleIdx="2" presStyleCnt="4"/>
      <dgm:spPr/>
      <dgm:t>
        <a:bodyPr/>
        <a:lstStyle/>
        <a:p>
          <a:endParaRPr lang="ru-RU"/>
        </a:p>
      </dgm:t>
    </dgm:pt>
    <dgm:pt modelId="{0F21E760-FCFE-44A4-8AC1-DA8BFB819E9C}" type="pres">
      <dgm:prSet presAssocID="{F9841907-387F-4A57-B6F0-53B041E90193}" presName="connTx" presStyleLbl="parChTrans1D2" presStyleIdx="2" presStyleCnt="4"/>
      <dgm:spPr/>
      <dgm:t>
        <a:bodyPr/>
        <a:lstStyle/>
        <a:p>
          <a:endParaRPr lang="ru-RU"/>
        </a:p>
      </dgm:t>
    </dgm:pt>
    <dgm:pt modelId="{29EEE7DE-B67C-4E9C-A758-F170E8AC915E}" type="pres">
      <dgm:prSet presAssocID="{D2599BA7-E745-4A19-A5C3-3BEDC0CEE812}" presName="node" presStyleLbl="node1" presStyleIdx="2" presStyleCnt="4" custScaleX="205784" custRadScaleRad="99467" custRadScaleInc="-19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C495EF-1ECA-4417-BDD0-AC0775B37345}" type="pres">
      <dgm:prSet presAssocID="{B7847B63-30EB-4498-B1AF-0F0F1794963B}" presName="Name9" presStyleLbl="parChTrans1D2" presStyleIdx="3" presStyleCnt="4"/>
      <dgm:spPr/>
      <dgm:t>
        <a:bodyPr/>
        <a:lstStyle/>
        <a:p>
          <a:endParaRPr lang="ru-RU"/>
        </a:p>
      </dgm:t>
    </dgm:pt>
    <dgm:pt modelId="{FCF6D164-D80C-460E-A856-D8CB9A91E808}" type="pres">
      <dgm:prSet presAssocID="{B7847B63-30EB-4498-B1AF-0F0F1794963B}" presName="connTx" presStyleLbl="parChTrans1D2" presStyleIdx="3" presStyleCnt="4"/>
      <dgm:spPr/>
      <dgm:t>
        <a:bodyPr/>
        <a:lstStyle/>
        <a:p>
          <a:endParaRPr lang="ru-RU"/>
        </a:p>
      </dgm:t>
    </dgm:pt>
    <dgm:pt modelId="{79F32B73-F43B-4BB6-AC18-76BAD58CFA11}" type="pres">
      <dgm:prSet presAssocID="{709F8EBE-82DB-4462-816D-E5969E1E83F6}" presName="node" presStyleLbl="node1" presStyleIdx="3" presStyleCnt="4" custScaleX="154199" custRadScaleRad="200212" custRadScaleInc="2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B0D5BA-E57F-4482-B75B-D7C482029289}" type="presOf" srcId="{B7847B63-30EB-4498-B1AF-0F0F1794963B}" destId="{FCF6D164-D80C-460E-A856-D8CB9A91E808}" srcOrd="1" destOrd="0" presId="urn:microsoft.com/office/officeart/2005/8/layout/radial1"/>
    <dgm:cxn modelId="{2AF2E192-B87B-49A8-A0D9-DDB9FBF91253}" type="presOf" srcId="{DBA8BFCE-B456-4723-AC53-88ED2D161E37}" destId="{B019867E-3519-4949-8D8F-D634E2340DA3}" srcOrd="0" destOrd="0" presId="urn:microsoft.com/office/officeart/2005/8/layout/radial1"/>
    <dgm:cxn modelId="{B7F28DA7-0F35-4C5E-B602-D991C2FB824C}" type="presOf" srcId="{6BD33AB6-15A9-4066-B8BE-9E71831B99A0}" destId="{626F278A-5FB5-4D01-B854-F9A59E5BB8E6}" srcOrd="0" destOrd="0" presId="urn:microsoft.com/office/officeart/2005/8/layout/radial1"/>
    <dgm:cxn modelId="{C59A7BBF-DD22-42A3-BABB-4227983321FE}" type="presOf" srcId="{39640795-4032-4B7A-B3F0-4F067351D3F1}" destId="{352BFA99-40B0-4B65-B11C-3B3D18D6299D}" srcOrd="1" destOrd="0" presId="urn:microsoft.com/office/officeart/2005/8/layout/radial1"/>
    <dgm:cxn modelId="{5179AC3F-EE13-4390-B713-EFCB215C52C6}" type="presOf" srcId="{B7847B63-30EB-4498-B1AF-0F0F1794963B}" destId="{01C495EF-1ECA-4417-BDD0-AC0775B37345}" srcOrd="0" destOrd="0" presId="urn:microsoft.com/office/officeart/2005/8/layout/radial1"/>
    <dgm:cxn modelId="{1EA279A3-C816-4BA3-A8C8-4D0CB851BAA0}" type="presOf" srcId="{DBA8BFCE-B456-4723-AC53-88ED2D161E37}" destId="{B75E7931-3407-43DA-9E36-BE08C99D1C59}" srcOrd="1" destOrd="0" presId="urn:microsoft.com/office/officeart/2005/8/layout/radial1"/>
    <dgm:cxn modelId="{186B97AC-4970-4AD0-9A9F-AC25B65CD732}" type="presOf" srcId="{39640795-4032-4B7A-B3F0-4F067351D3F1}" destId="{66922CA6-866B-4BDC-9DA9-A206BA5DB33B}" srcOrd="0" destOrd="0" presId="urn:microsoft.com/office/officeart/2005/8/layout/radial1"/>
    <dgm:cxn modelId="{2AD9307B-1402-4D4F-A545-146F4E99E51C}" type="presOf" srcId="{D2599BA7-E745-4A19-A5C3-3BEDC0CEE812}" destId="{29EEE7DE-B67C-4E9C-A758-F170E8AC915E}" srcOrd="0" destOrd="0" presId="urn:microsoft.com/office/officeart/2005/8/layout/radial1"/>
    <dgm:cxn modelId="{743A4125-3776-412D-8DAB-DD7F762FBACE}" srcId="{F3D590F0-E953-4431-B5BC-5F0E08FE7FD0}" destId="{88FE5F98-8953-4C3C-9077-7961286EC7A7}" srcOrd="0" destOrd="0" parTransId="{649CAD74-8F34-4802-A60F-5520821A9832}" sibTransId="{B56D80F9-70CF-46DD-80AD-DF9B7D4812B4}"/>
    <dgm:cxn modelId="{3DF42B7F-EFDE-494B-B7CC-C68AE56C1C82}" type="presOf" srcId="{88FE5F98-8953-4C3C-9077-7961286EC7A7}" destId="{755066ED-43B6-49CF-92BE-D72A91CFBC5D}" srcOrd="0" destOrd="0" presId="urn:microsoft.com/office/officeart/2005/8/layout/radial1"/>
    <dgm:cxn modelId="{6F06EA68-E3B3-4DF4-A15B-9A0A3E0F008B}" type="presOf" srcId="{770905E3-A9BF-4B6A-B18C-F755313E0668}" destId="{2BCBFCC8-A3BB-4496-8DC3-71F13F661AB8}" srcOrd="0" destOrd="0" presId="urn:microsoft.com/office/officeart/2005/8/layout/radial1"/>
    <dgm:cxn modelId="{22D0FB4B-18D2-41C4-BC21-B80FB7E42975}" type="presOf" srcId="{F9841907-387F-4A57-B6F0-53B041E90193}" destId="{0F21E760-FCFE-44A4-8AC1-DA8BFB819E9C}" srcOrd="1" destOrd="0" presId="urn:microsoft.com/office/officeart/2005/8/layout/radial1"/>
    <dgm:cxn modelId="{1CB95DF1-9CF5-4E82-9578-AAE0DDC9B10D}" type="presOf" srcId="{F9841907-387F-4A57-B6F0-53B041E90193}" destId="{358E7ECA-2FC5-4C96-8C38-2D9E3781DEE5}" srcOrd="0" destOrd="0" presId="urn:microsoft.com/office/officeart/2005/8/layout/radial1"/>
    <dgm:cxn modelId="{95A2C9E0-CE23-48D9-9965-5C87E30F145F}" srcId="{88FE5F98-8953-4C3C-9077-7961286EC7A7}" destId="{6BD33AB6-15A9-4066-B8BE-9E71831B99A0}" srcOrd="0" destOrd="0" parTransId="{39640795-4032-4B7A-B3F0-4F067351D3F1}" sibTransId="{BF9774A1-9730-4B45-8AFA-59D330ECFE97}"/>
    <dgm:cxn modelId="{C1EA8868-2FB2-42F6-A0E4-26CC3969A5EE}" type="presOf" srcId="{F3D590F0-E953-4431-B5BC-5F0E08FE7FD0}" destId="{394A7737-AD37-44B3-97AD-F8D46B27BC5A}" srcOrd="0" destOrd="0" presId="urn:microsoft.com/office/officeart/2005/8/layout/radial1"/>
    <dgm:cxn modelId="{E5E1D0A0-A0EC-4B29-AC00-9EFF79CEA621}" srcId="{88FE5F98-8953-4C3C-9077-7961286EC7A7}" destId="{D2599BA7-E745-4A19-A5C3-3BEDC0CEE812}" srcOrd="2" destOrd="0" parTransId="{F9841907-387F-4A57-B6F0-53B041E90193}" sibTransId="{ED600FFB-3FFA-4437-B384-EC4299D81CA0}"/>
    <dgm:cxn modelId="{0068F01B-F603-4467-A277-1B430AB4C21A}" srcId="{88FE5F98-8953-4C3C-9077-7961286EC7A7}" destId="{770905E3-A9BF-4B6A-B18C-F755313E0668}" srcOrd="1" destOrd="0" parTransId="{DBA8BFCE-B456-4723-AC53-88ED2D161E37}" sibTransId="{480A235D-2A1B-4E2A-9E21-5307BEB11C52}"/>
    <dgm:cxn modelId="{3BC58E70-1C66-49D6-804F-0167FCCE90F4}" type="presOf" srcId="{709F8EBE-82DB-4462-816D-E5969E1E83F6}" destId="{79F32B73-F43B-4BB6-AC18-76BAD58CFA11}" srcOrd="0" destOrd="0" presId="urn:microsoft.com/office/officeart/2005/8/layout/radial1"/>
    <dgm:cxn modelId="{1FAAC796-80EF-497E-9527-E9FE5B76D09A}" srcId="{88FE5F98-8953-4C3C-9077-7961286EC7A7}" destId="{709F8EBE-82DB-4462-816D-E5969E1E83F6}" srcOrd="3" destOrd="0" parTransId="{B7847B63-30EB-4498-B1AF-0F0F1794963B}" sibTransId="{86133F80-983E-4FD1-865D-B43F69AA14BE}"/>
    <dgm:cxn modelId="{756C8A89-2CEA-4737-B334-269986FC0B3C}" type="presParOf" srcId="{394A7737-AD37-44B3-97AD-F8D46B27BC5A}" destId="{755066ED-43B6-49CF-92BE-D72A91CFBC5D}" srcOrd="0" destOrd="0" presId="urn:microsoft.com/office/officeart/2005/8/layout/radial1"/>
    <dgm:cxn modelId="{EA3E624D-17C7-4A28-A374-395F67593AFB}" type="presParOf" srcId="{394A7737-AD37-44B3-97AD-F8D46B27BC5A}" destId="{66922CA6-866B-4BDC-9DA9-A206BA5DB33B}" srcOrd="1" destOrd="0" presId="urn:microsoft.com/office/officeart/2005/8/layout/radial1"/>
    <dgm:cxn modelId="{A65CA621-F5D3-44D6-8FA4-16CD32979A5B}" type="presParOf" srcId="{66922CA6-866B-4BDC-9DA9-A206BA5DB33B}" destId="{352BFA99-40B0-4B65-B11C-3B3D18D6299D}" srcOrd="0" destOrd="0" presId="urn:microsoft.com/office/officeart/2005/8/layout/radial1"/>
    <dgm:cxn modelId="{B1C80A7B-AA20-4120-AE30-0A0182EE2DE1}" type="presParOf" srcId="{394A7737-AD37-44B3-97AD-F8D46B27BC5A}" destId="{626F278A-5FB5-4D01-B854-F9A59E5BB8E6}" srcOrd="2" destOrd="0" presId="urn:microsoft.com/office/officeart/2005/8/layout/radial1"/>
    <dgm:cxn modelId="{933DA67D-8CCC-4C4D-ABE4-CC817610C8A4}" type="presParOf" srcId="{394A7737-AD37-44B3-97AD-F8D46B27BC5A}" destId="{B019867E-3519-4949-8D8F-D634E2340DA3}" srcOrd="3" destOrd="0" presId="urn:microsoft.com/office/officeart/2005/8/layout/radial1"/>
    <dgm:cxn modelId="{8F2DA05A-EED1-4522-9A65-7903FE546D97}" type="presParOf" srcId="{B019867E-3519-4949-8D8F-D634E2340DA3}" destId="{B75E7931-3407-43DA-9E36-BE08C99D1C59}" srcOrd="0" destOrd="0" presId="urn:microsoft.com/office/officeart/2005/8/layout/radial1"/>
    <dgm:cxn modelId="{ABD93796-7924-4226-8B0A-52CB21FB2074}" type="presParOf" srcId="{394A7737-AD37-44B3-97AD-F8D46B27BC5A}" destId="{2BCBFCC8-A3BB-4496-8DC3-71F13F661AB8}" srcOrd="4" destOrd="0" presId="urn:microsoft.com/office/officeart/2005/8/layout/radial1"/>
    <dgm:cxn modelId="{830D0E3E-6BF7-4722-8E78-A85C3AF65188}" type="presParOf" srcId="{394A7737-AD37-44B3-97AD-F8D46B27BC5A}" destId="{358E7ECA-2FC5-4C96-8C38-2D9E3781DEE5}" srcOrd="5" destOrd="0" presId="urn:microsoft.com/office/officeart/2005/8/layout/radial1"/>
    <dgm:cxn modelId="{FAA5525F-7F46-44E6-9AB9-E27B514260F9}" type="presParOf" srcId="{358E7ECA-2FC5-4C96-8C38-2D9E3781DEE5}" destId="{0F21E760-FCFE-44A4-8AC1-DA8BFB819E9C}" srcOrd="0" destOrd="0" presId="urn:microsoft.com/office/officeart/2005/8/layout/radial1"/>
    <dgm:cxn modelId="{7F6F1CF8-F52B-4A51-9DAD-84E3C475E938}" type="presParOf" srcId="{394A7737-AD37-44B3-97AD-F8D46B27BC5A}" destId="{29EEE7DE-B67C-4E9C-A758-F170E8AC915E}" srcOrd="6" destOrd="0" presId="urn:microsoft.com/office/officeart/2005/8/layout/radial1"/>
    <dgm:cxn modelId="{FC561A38-9A58-46D2-9B59-0E1766BE8732}" type="presParOf" srcId="{394A7737-AD37-44B3-97AD-F8D46B27BC5A}" destId="{01C495EF-1ECA-4417-BDD0-AC0775B37345}" srcOrd="7" destOrd="0" presId="urn:microsoft.com/office/officeart/2005/8/layout/radial1"/>
    <dgm:cxn modelId="{214B59AB-2709-47D9-9201-126BF56DC8FB}" type="presParOf" srcId="{01C495EF-1ECA-4417-BDD0-AC0775B37345}" destId="{FCF6D164-D80C-460E-A856-D8CB9A91E808}" srcOrd="0" destOrd="0" presId="urn:microsoft.com/office/officeart/2005/8/layout/radial1"/>
    <dgm:cxn modelId="{D3C8E0A4-AE85-4416-A004-D1713077AAE8}" type="presParOf" srcId="{394A7737-AD37-44B3-97AD-F8D46B27BC5A}" destId="{79F32B73-F43B-4BB6-AC18-76BAD58CFA11}" srcOrd="8" destOrd="0" presId="urn:microsoft.com/office/officeart/2005/8/layout/radial1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DEE587-335F-44E7-AD5F-B720D967BF2E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30B427-392A-4CBB-AC3F-BFF5250EEC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021B45-A891-48B2-AEE1-0F3C61DF9A6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806328-4FBC-41E1-A0A3-55B245823A3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26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60F80-79DA-46EC-AF84-261B7B2FF91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71E5A8-D4FD-421A-9C5D-86591910FB7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/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49F59-926F-4C85-9F5D-A061A71DD43E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91DCF-16EC-4DC8-B23B-1466F9203D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076F9-25A6-4056-8C73-9E9D142727EF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76B56-222F-4405-A0D5-EA0D9C433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6F6AC-52D5-4260-B5B3-3387121C6BCF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38D09-E973-4658-990C-A216C81AD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6E958-323D-488A-9977-F2310662232C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0DF1D-C668-4ACE-A865-716C8C06A7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E5E8F-558F-4FB5-8D77-4B6CE1F47129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0DAE1-1F81-4571-BD6E-C02CB6DC4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958FE-9626-467A-BD1C-DF38A3833D4B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58E68-3452-48B4-AC9D-23F7BC9AA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D8A4-A8BF-4240-B4D4-916EC0EA2FD7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190B6-91B8-41FF-8ECB-3318F6BDB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0E8C7-2A29-40F8-8ABD-9E321BD6DBBD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128D2-7FE4-42F1-87C1-CDF883CB3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7D2BA-D7C3-4FDD-86CD-6D3031DBD99B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BEFB-52E9-4B84-A932-76A1E02AB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84DE9-9A10-4E07-BDF2-4D0AC764B225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CE66D-6CE1-4677-94A2-407F8D2E3C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8E98A-E2D3-410E-8EBC-C84C2A097763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E1C-356C-42AD-881F-CB5091CCC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3C749-81CF-4C8D-AAFC-3190FFB8E209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C330E-6B54-487A-8B88-4BFE8C8E5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AAB89-702C-42AC-A2EF-C1AD3561F2E5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61CAC-E0EC-4BB9-B771-8882C9FFE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D8A81-5006-487A-AFBE-E349865196D0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F6230-C6F7-4D3A-A154-694C2C1BD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0EFC2-6725-44A8-832D-64CF3B57BAB0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9499-02A4-43AE-B7D6-6A8CAABF1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8FF54-830A-4014-94F2-5D2B8690866D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567-57E5-4CBA-BEA9-221F315BD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C02A11-F758-48DB-9EEC-614FE458C52A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D63FBE-029C-4862-9941-5C7B953D8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78" r:id="rId3"/>
    <p:sldLayoutId id="2147483777" r:id="rId4"/>
    <p:sldLayoutId id="2147483776" r:id="rId5"/>
    <p:sldLayoutId id="2147483775" r:id="rId6"/>
    <p:sldLayoutId id="2147483774" r:id="rId7"/>
    <p:sldLayoutId id="2147483773" r:id="rId8"/>
    <p:sldLayoutId id="2147483772" r:id="rId9"/>
    <p:sldLayoutId id="2147483771" r:id="rId10"/>
    <p:sldLayoutId id="2147483781" r:id="rId11"/>
    <p:sldLayoutId id="2147483770" r:id="rId12"/>
    <p:sldLayoutId id="2147483782" r:id="rId13"/>
    <p:sldLayoutId id="2147483769" r:id="rId14"/>
    <p:sldLayoutId id="2147483768" r:id="rId15"/>
    <p:sldLayoutId id="2147483767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1100" y="488950"/>
            <a:ext cx="7767637" cy="4051300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СОЗДАНИЕ УСЛОВИЙ ДЛЯ ОКАЗАНИЯ ПОМОЩИ РОДИТЕЛЯМ С ДЕТЬМИ ДОШКОЛЬНОГО ВОЗРАСТА, В ТОМ ЧИСЛЕ ОТ 0 ДО 3 ЛЕТ </a:t>
            </a:r>
            <a:b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В УСЛОВИЯХ КОНСУЛЬТАЦИОННОГО ЦЕНТРА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38" y="0"/>
            <a:ext cx="10353675" cy="23987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</a:rPr>
              <a:t>Диагностическая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форма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8674" name="Прямоугольник 3"/>
          <p:cNvSpPr>
            <a:spLocks noChangeArrowheads="1"/>
          </p:cNvSpPr>
          <p:nvPr/>
        </p:nvSpPr>
        <p:spPr bwMode="auto">
          <a:xfrm>
            <a:off x="427038" y="735013"/>
            <a:ext cx="9677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rebuchet MS" pitchFamily="34" charset="0"/>
              </a:rPr>
              <a:t>направлена на выявление образовательных потребностей семьи, </a:t>
            </a:r>
          </a:p>
          <a:p>
            <a:r>
              <a:rPr lang="ru-RU" sz="2000">
                <a:latin typeface="Trebuchet MS" pitchFamily="34" charset="0"/>
              </a:rPr>
              <a:t>уровня осведомленности родителей в области воспитания и обучения детей, </a:t>
            </a:r>
          </a:p>
          <a:p>
            <a:r>
              <a:rPr lang="ru-RU" sz="2000">
                <a:latin typeface="Trebuchet MS" pitchFamily="34" charset="0"/>
              </a:rPr>
              <a:t>анализ особенностей семейных отношений, </a:t>
            </a:r>
          </a:p>
          <a:p>
            <a:r>
              <a:rPr lang="ru-RU" sz="2000">
                <a:latin typeface="Trebuchet MS" pitchFamily="34" charset="0"/>
              </a:rPr>
              <a:t>психолого-педагогическую диагностику индивидуального развития ребенка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38" y="0"/>
            <a:ext cx="10353675" cy="23987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Консультативная форма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9698" name="Прямоугольник 3"/>
          <p:cNvSpPr>
            <a:spLocks noChangeArrowheads="1"/>
          </p:cNvSpPr>
          <p:nvPr/>
        </p:nvSpPr>
        <p:spPr bwMode="auto">
          <a:xfrm>
            <a:off x="427038" y="735013"/>
            <a:ext cx="66960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rebuchet MS" pitchFamily="34" charset="0"/>
              </a:rPr>
              <a:t>решает задачи выявления, анализа и разрешения актуальных проблем родителей в вопросах воспитания, обучения и развития ребенка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38" y="0"/>
            <a:ext cx="10353675" cy="23987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Психолого-педагогическая форма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722" name="Прямоугольник 3"/>
          <p:cNvSpPr>
            <a:spLocks noChangeArrowheads="1"/>
          </p:cNvSpPr>
          <p:nvPr/>
        </p:nvSpPr>
        <p:spPr bwMode="auto">
          <a:xfrm>
            <a:off x="427038" y="735013"/>
            <a:ext cx="967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rebuchet MS" pitchFamily="34" charset="0"/>
              </a:rPr>
              <a:t>Основная цель - обеспечение индивидуального развития ребенка в соответствии с нормой развития в определенном возрасте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38" y="0"/>
            <a:ext cx="10353675" cy="20494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Информационно-просветительская форма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1746" name="Прямоугольник 3"/>
          <p:cNvSpPr>
            <a:spLocks noChangeArrowheads="1"/>
          </p:cNvSpPr>
          <p:nvPr/>
        </p:nvSpPr>
        <p:spPr bwMode="auto">
          <a:xfrm>
            <a:off x="427038" y="1341438"/>
            <a:ext cx="967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rebuchet MS" pitchFamily="34" charset="0"/>
              </a:rPr>
              <a:t>решает задачи информирования потенциальных потребителей услуг Консультационного центра о его деятельности.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Объект 5"/>
          <p:cNvGraphicFramePr>
            <a:graphicFrameLocks noGrp="1"/>
          </p:cNvGraphicFramePr>
          <p:nvPr>
            <p:ph idx="1"/>
          </p:nvPr>
        </p:nvGraphicFramePr>
        <p:xfrm>
          <a:off x="220663" y="525463"/>
          <a:ext cx="10836275" cy="5976937"/>
        </p:xfrm>
        <a:graphic>
          <a:graphicData uri="http://schemas.openxmlformats.org/presentationml/2006/ole">
            <p:oleObj spid="_x0000_s32769" r:id="rId3" imgW="10839627" imgH="5980694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38" y="236538"/>
            <a:ext cx="11938000" cy="16938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2018 год:</a:t>
            </a:r>
            <a:b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МАДОУ ЦРР Детский сад №7 «Улыбка» г. Бирска - 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3794" name="Объект 2"/>
          <p:cNvSpPr>
            <a:spLocks noGrp="1"/>
          </p:cNvSpPr>
          <p:nvPr>
            <p:ph idx="1"/>
          </p:nvPr>
        </p:nvSpPr>
        <p:spPr>
          <a:xfrm>
            <a:off x="134938" y="1808163"/>
            <a:ext cx="10042525" cy="434340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ru-RU" sz="2800" smtClean="0"/>
              <a:t>победитель конкурса на предоставление из федерального бюджета грантов в форме субсидий в рамках реализации мероприятия «Субсидии на реализацию проектов, обеспечивающих создание инфраструктуры центров (служб) помощи родителям с детьми дошкольного возраста, в том числе от 0 до 3 лет, реализующих программы психолого-педагогической, диагностической, консультационной помощи родителям с детьми дошкольного возраста, в том числе от 0 до 3 лет».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800" y="196850"/>
            <a:ext cx="5130800" cy="65135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Деятельность Консультационного центра вносит вклад в развитие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системы дополнительных бесплатных услуг, обеспечивающих индивидуальное развитие и воспитание детей, не посещающих дошкольные образовательные организации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4250" y="196850"/>
            <a:ext cx="9721850" cy="731838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СПАСИБО ЗА ВНИМАНИЕ!</a:t>
            </a:r>
            <a:endParaRPr lang="ru-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5" name="Рисунок 20" descr="D:\ОБМЕННИК\Зухра\КЦ картинки\КАРТИНКИ\433837.700x5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8300" y="535518"/>
            <a:ext cx="6383867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26" name="Объект 18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70933" y="0"/>
            <a:ext cx="8324851" cy="5848351"/>
          </a:xfrm>
        </p:spPr>
      </p:pic>
      <p:sp>
        <p:nvSpPr>
          <p:cNvPr id="103428" name="Прямоугольник 12"/>
          <p:cNvSpPr>
            <a:spLocks noChangeArrowheads="1"/>
          </p:cNvSpPr>
          <p:nvPr/>
        </p:nvSpPr>
        <p:spPr bwMode="auto">
          <a:xfrm>
            <a:off x="1928284" y="1748367"/>
            <a:ext cx="6096000" cy="256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37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 sz="15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37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 sz="15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37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 sz="15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37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endParaRPr lang="ru-RU" sz="15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3429" name="Прямоугольник 19"/>
          <p:cNvSpPr>
            <a:spLocks noChangeArrowheads="1"/>
          </p:cNvSpPr>
          <p:nvPr/>
        </p:nvSpPr>
        <p:spPr bwMode="auto">
          <a:xfrm>
            <a:off x="1145118" y="4872567"/>
            <a:ext cx="7776633" cy="1831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algn="ctr"/>
            <a:r>
              <a:rPr lang="ru-RU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ru-RU" sz="3700" b="1" dirty="0">
                <a:solidFill>
                  <a:srgbClr val="0000CC"/>
                </a:solidFill>
                <a:latin typeface="Times New Roman" pitchFamily="18" charset="0"/>
              </a:rPr>
              <a:t>КОНСУЛЬТАЦИОННЫЙ ЦЕНТР</a:t>
            </a:r>
          </a:p>
          <a:p>
            <a:pPr algn="ctr"/>
            <a:r>
              <a:rPr lang="ru-RU" sz="3700" b="1" dirty="0">
                <a:solidFill>
                  <a:srgbClr val="0000CC"/>
                </a:solidFill>
                <a:latin typeface="Times New Roman" pitchFamily="18" charset="0"/>
              </a:rPr>
              <a:t>МАДОУ </a:t>
            </a:r>
            <a:r>
              <a:rPr lang="ru-RU" sz="3700" b="1" dirty="0" smtClean="0">
                <a:solidFill>
                  <a:srgbClr val="0000CC"/>
                </a:solidFill>
                <a:latin typeface="Times New Roman" pitchFamily="18" charset="0"/>
              </a:rPr>
              <a:t>ЦРР – детский сад «Кубэлэк» г. Баймак</a:t>
            </a:r>
            <a:endParaRPr lang="ru-RU" sz="37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7513" y="285750"/>
            <a:ext cx="10112375" cy="1320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Законодательная, нормативно-правовая база деятельности Консультационного центра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677863" y="1416050"/>
            <a:ext cx="9188450" cy="5265738"/>
          </a:xfrm>
        </p:spPr>
        <p:txBody>
          <a:bodyPr/>
          <a:lstStyle/>
          <a:p>
            <a:r>
              <a:rPr lang="ru-RU" smtClean="0"/>
              <a:t>Федеральный закон "Об образовании в Российской Федерации" N 273-ФЗ от 29 декабря 2012 года с изменениями 2018 года</a:t>
            </a:r>
          </a:p>
          <a:p>
            <a:r>
              <a:rPr lang="ru-RU" smtClean="0"/>
              <a:t>Закон Республики Башкортостан от 01.07.2013г. №696-З "ОБ ОБРАЗОВАНИИ В РЕСПУБЛИКЕ БАШКОРТОСТАН«</a:t>
            </a:r>
          </a:p>
          <a:p>
            <a:r>
              <a:rPr lang="ru-RU" smtClean="0"/>
              <a:t>Приказ Минобрнауки России от 17. 10.2013 N 1155 г. «Об утверждении федерального государственного образовательного стандарта дошкольного образования»</a:t>
            </a:r>
          </a:p>
          <a:p>
            <a:r>
              <a:rPr lang="ru-RU" smtClean="0"/>
              <a:t>Письмо Минобрнауки России от 31.01.2008 № 03-133 «О внедрении различных моделей обеспечения равных стартовых возможностей получения общего образования для детей из разных социальных групп и слоев населения»</a:t>
            </a:r>
          </a:p>
          <a:p>
            <a:r>
              <a:rPr lang="ru-RU" smtClean="0"/>
              <a:t>Письмо Министерства образования и науки Российской Федерации от 15.11.2013 № НТ-1139/08 «Об организации получения образования в семейной форме» </a:t>
            </a:r>
          </a:p>
          <a:p>
            <a:r>
              <a:rPr lang="ru-RU" smtClean="0"/>
              <a:t>Приказ заведующего №3-К от 11.01.2016 г. «Об открытии консультационного центра»</a:t>
            </a:r>
          </a:p>
          <a:p>
            <a:r>
              <a:rPr lang="ru-RU" smtClean="0"/>
              <a:t>Положение о консультационном центре МАДОУ ЦРР Детский сад №7 «Улыбка» г. Бирска, утвержденное приказом №3-К от 11.01.2016 г.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463" y="285750"/>
            <a:ext cx="11242675" cy="7810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Потребители услуг Консультационного центра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17463" y="1066800"/>
            <a:ext cx="12174537" cy="1930400"/>
          </a:xfrm>
        </p:spPr>
        <p:txBody>
          <a:bodyPr/>
          <a:lstStyle/>
          <a:p>
            <a:r>
              <a:rPr lang="ru-RU" sz="2000" smtClean="0"/>
              <a:t>Родители (законные представители), обеспечивающие получение детьми дошкольного образования в форме семейного</a:t>
            </a:r>
          </a:p>
          <a:p>
            <a:r>
              <a:rPr lang="ru-RU" sz="2000" smtClean="0"/>
              <a:t>Родители с детьми дошкольного возраста, в том числе от 0 до 3 лет, не посещающих дошкольные образовательные организации</a:t>
            </a:r>
          </a:p>
          <a:p>
            <a:r>
              <a:rPr lang="ru-RU" sz="2000" smtClean="0"/>
              <a:t>Родители с детьми дошкольного возраста с особыми образовательными потребностями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A12D09-6AAB-40E7-ABCB-BFDF04042D58}" type="slidenum">
              <a:rPr lang="ru-RU">
                <a:solidFill>
                  <a:srgbClr val="898989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111618" name="Прямоугольник 1"/>
          <p:cNvSpPr>
            <a:spLocks noChangeArrowheads="1"/>
          </p:cNvSpPr>
          <p:nvPr/>
        </p:nvSpPr>
        <p:spPr bwMode="auto">
          <a:xfrm>
            <a:off x="143934" y="260351"/>
            <a:ext cx="11808884" cy="567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solidFill>
                  <a:srgbClr val="1F497D"/>
                </a:solidFill>
              </a:rPr>
              <a:t>Проблемы родителей (законных представителей):</a:t>
            </a:r>
          </a:p>
        </p:txBody>
      </p:sp>
      <p:sp>
        <p:nvSpPr>
          <p:cNvPr id="111619" name="Прямоугольник 3"/>
          <p:cNvSpPr>
            <a:spLocks noChangeArrowheads="1"/>
          </p:cNvSpPr>
          <p:nvPr/>
        </p:nvSpPr>
        <p:spPr bwMode="auto">
          <a:xfrm>
            <a:off x="814918" y="1411818"/>
            <a:ext cx="10562167" cy="46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pPr marL="457189" indent="-457189" algn="just">
              <a:buFont typeface="Arial" charset="0"/>
              <a:buChar char="•"/>
            </a:pPr>
            <a:r>
              <a:rPr lang="ru-RU" sz="3700" dirty="0">
                <a:latin typeface="Calibri" pitchFamily="34" charset="0"/>
              </a:rPr>
              <a:t>невозможность посещения ребёнком дошкольного учреждения в силу специфики заболевания;</a:t>
            </a:r>
          </a:p>
          <a:p>
            <a:pPr marL="457189" indent="-457189" algn="just">
              <a:buFont typeface="Arial" charset="0"/>
              <a:buChar char="•"/>
            </a:pPr>
            <a:r>
              <a:rPr lang="ru-RU" sz="3700" dirty="0">
                <a:latin typeface="Calibri" pitchFamily="34" charset="0"/>
              </a:rPr>
              <a:t>преодоление адаптационного периода у будущего воспитанника детского сада;</a:t>
            </a:r>
          </a:p>
          <a:p>
            <a:pPr marL="457189" indent="-457189" algn="just">
              <a:buFont typeface="Arial" charset="0"/>
              <a:buChar char="•"/>
            </a:pPr>
            <a:r>
              <a:rPr lang="ru-RU" sz="3700" dirty="0">
                <a:latin typeface="Calibri" pitchFamily="34" charset="0"/>
              </a:rPr>
              <a:t>соответствие психофизического развития ребёнка возрастным нормам;</a:t>
            </a:r>
          </a:p>
          <a:p>
            <a:pPr marL="457189" indent="-457189" algn="just">
              <a:buFont typeface="Arial" charset="0"/>
              <a:buChar char="•"/>
            </a:pPr>
            <a:r>
              <a:rPr lang="ru-RU" sz="3700" dirty="0">
                <a:latin typeface="Calibri" pitchFamily="34" charset="0"/>
              </a:rPr>
              <a:t>готовность ребёнка к школьному обучению;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663" y="173038"/>
            <a:ext cx="7000875" cy="24003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Залог успешной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работы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Консультационного центра – 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создание материально-технических, 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психолого-педагогических,                    кадровых условий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269875"/>
            <a:ext cx="8596312" cy="1320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Педагоги-специалисты консультационного центра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9563" y="225425"/>
            <a:ext cx="10501312" cy="6889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Программа Консультационного центра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563" y="1031875"/>
            <a:ext cx="9793287" cy="582612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Ведущая цель программы – создание благоприятных условий для оказания психолого-педагогической, диагностической и консультативной помощи по различным вопросам воспитания, обучения и развития ребенка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Задачи программы: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Координация деятельности специалистов по оказанию семейно-ориентированной помощи.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Определение основных направлений деятельности и функций педагогов по оказанию помощи родителям (законным представителям) в очном и дистанционном режиме.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Обучение родителей (законных представителей) навыкам сотрудничества, методам руководства и игрового взаимодействия с детьми.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Обеспечение условий для проведения диагностики детей с целью определения соответствия возрастным нормам и профилактики личностных нарушений.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Обеспечение возможности оказания комплексной коррекционно-развивающей помощи.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Систематизация коррекционных и развивающих мероприятий по профилактике нарушений в физическом, психическом и социальном развитии детей дошкольного возраста, получающих дошкольное образование в форме семейного образования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7. Обеспечение механизма реализации программы путём привлечения квалифицированных специалистов, организации педагогически-целесообразной развивающей среды, материально-технического оснащения и методического сопровождения.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8. Обеспечение условий для взаимодействия с образовательными организациями, учреждениями здравоохранения и социальной помощи населению с целью информирования родителей о предоставляемых услугах в Консультационном центре.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8877300" y="3235325"/>
            <a:ext cx="674688" cy="2540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 rot="10800000">
            <a:off x="2897188" y="3275013"/>
            <a:ext cx="617537" cy="26987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16200000">
            <a:off x="5907882" y="2040731"/>
            <a:ext cx="477838" cy="25082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5933281" y="4569619"/>
            <a:ext cx="439738" cy="2413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</TotalTime>
  <Words>657</Words>
  <Application>Microsoft Office PowerPoint</Application>
  <PresentationFormat>Произвольный</PresentationFormat>
  <Paragraphs>62</Paragraphs>
  <Slides>17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Аспект</vt:lpstr>
      <vt:lpstr>Лист Microsoft Office Excel 97-2003</vt:lpstr>
      <vt:lpstr>СОЗДАНИЕ УСЛОВИЙ ДЛЯ ОКАЗАНИЯ ПОМОЩИ РОДИТЕЛЯМ С ДЕТЬМИ ДОШКОЛЬНОГО ВОЗРАСТА, В ТОМ ЧИСЛЕ ОТ 0 ДО 3 ЛЕТ  В УСЛОВИЯХ КОНСУЛЬТАЦИОННОГО ЦЕНТРА </vt:lpstr>
      <vt:lpstr>Слайд 2</vt:lpstr>
      <vt:lpstr>Законодательная, нормативно-правовая база деятельности Консультационного центра</vt:lpstr>
      <vt:lpstr>Потребители услуг Консультационного центра</vt:lpstr>
      <vt:lpstr>Слайд 5</vt:lpstr>
      <vt:lpstr>Залог успешной работы  Консультационного центра –  создание материально-технических,  психолого-педагогических,                    кадровых условий  </vt:lpstr>
      <vt:lpstr>Педагоги-специалисты консультационного центра</vt:lpstr>
      <vt:lpstr>Программа Консультационного центра</vt:lpstr>
      <vt:lpstr>Слайд 9</vt:lpstr>
      <vt:lpstr>Диагностическая форма</vt:lpstr>
      <vt:lpstr>Консультативная форма</vt:lpstr>
      <vt:lpstr>Психолого-педагогическая форма</vt:lpstr>
      <vt:lpstr>Информационно-просветительская форма</vt:lpstr>
      <vt:lpstr>Слайд 14</vt:lpstr>
      <vt:lpstr>2018 год: МАДОУ ЦРР Детский сад №7 «Улыбка» г. Бирска - </vt:lpstr>
      <vt:lpstr>Деятельность Консультационного центра вносит вклад в развитие системы дополнительных бесплатных услуг, обеспечивающих индивидуальное развитие и воспитание детей, не посещающих дошкольные образовательные организации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УСЛОВИЙ ДЛЯ ОКАЗАНИЯ ПОМОЩИ РОДИТЕЛЯМ С ДЕТЬМИ ДОШКОЛЬНОГО ВОЗРАСТА, В ТОМ ЧИСЛЕ ОТ 0 ДО 3 ЛЕТ  В УСЛОВИЯХ КОНСУЛЬТАЦИОННОГО ЦЕНТРА</dc:title>
  <dc:creator>Леонид (Админ)</dc:creator>
  <cp:lastModifiedBy>User</cp:lastModifiedBy>
  <cp:revision>58</cp:revision>
  <dcterms:created xsi:type="dcterms:W3CDTF">2018-08-05T14:12:55Z</dcterms:created>
  <dcterms:modified xsi:type="dcterms:W3CDTF">2018-09-12T10:42:06Z</dcterms:modified>
</cp:coreProperties>
</file>